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sldIdLst>
    <p:sldId id="256" r:id="rId5"/>
    <p:sldId id="257" r:id="rId6"/>
    <p:sldId id="258" r:id="rId7"/>
    <p:sldId id="259" r:id="rId8"/>
    <p:sldId id="264" r:id="rId9"/>
    <p:sldId id="262" r:id="rId10"/>
    <p:sldId id="260" r:id="rId11"/>
    <p:sldId id="261" r:id="rId12"/>
    <p:sldId id="271" r:id="rId13"/>
    <p:sldId id="272" r:id="rId14"/>
    <p:sldId id="265" r:id="rId15"/>
    <p:sldId id="267" r:id="rId16"/>
    <p:sldId id="268" r:id="rId17"/>
    <p:sldId id="269" r:id="rId18"/>
    <p:sldId id="270" r:id="rId19"/>
    <p:sldId id="266" r:id="rId20"/>
    <p:sldId id="276" r:id="rId21"/>
    <p:sldId id="277" r:id="rId22"/>
    <p:sldId id="278" r:id="rId23"/>
    <p:sldId id="273" r:id="rId24"/>
    <p:sldId id="274" r:id="rId25"/>
    <p:sldId id="281" r:id="rId26"/>
    <p:sldId id="279" r:id="rId27"/>
    <p:sldId id="275" r:id="rId28"/>
    <p:sldId id="280" r:id="rId29"/>
    <p:sldId id="263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/Relationships>
</file>

<file path=ppt/media/image1.jpg>
</file>

<file path=ppt/media/image2.jpg>
</file>

<file path=ppt/media/image3.jpg>
</file>

<file path=ppt/media/image4.jp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TechEd/NorthAmerica/2010/ARC206" TargetMode="External"/><Relationship Id="rId2" Type="http://schemas.openxmlformats.org/officeDocument/2006/relationships/hyperlink" Target="https://www.youtube.com/watch?v=5PAoNUvR9l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idesign.net/" TargetMode="External"/><Relationship Id="rId5" Type="http://schemas.openxmlformats.org/officeDocument/2006/relationships/hyperlink" Target="https://www.youtube.com/user/IDesignIncTV" TargetMode="External"/><Relationship Id="rId4" Type="http://schemas.openxmlformats.org/officeDocument/2006/relationships/hyperlink" Target="https://channel9.msdn.com/Events/TechEd/NorthAmerica/2010/ARC201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296332"/>
            <a:ext cx="9860280" cy="62747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0" y="537528"/>
            <a:ext cx="9875520" cy="135636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IDESIGN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body" idx="4294967295"/>
          </p:nvPr>
        </p:nvSpPr>
        <p:spPr>
          <a:xfrm>
            <a:off x="7354993" y="2342620"/>
            <a:ext cx="2785533" cy="400579"/>
          </a:xfrm>
        </p:spPr>
        <p:txBody>
          <a:bodyPr/>
          <a:lstStyle/>
          <a:p>
            <a:pPr marL="4572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From 50,000 Feet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54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959765" y="2558474"/>
            <a:ext cx="862781" cy="390748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Trading Web Portal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078019" y="3123587"/>
            <a:ext cx="688953" cy="41751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Notification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959764" y="3123587"/>
            <a:ext cx="862782" cy="41751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 Transformation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Can 7"/>
          <p:cNvSpPr/>
          <p:nvPr/>
        </p:nvSpPr>
        <p:spPr>
          <a:xfrm>
            <a:off x="8949766" y="4272146"/>
            <a:ext cx="622990" cy="401453"/>
          </a:xfrm>
          <a:prstGeom prst="can">
            <a:avLst/>
          </a:prstGeom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Trades</a:t>
            </a:r>
          </a:p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Storage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250792" y="2561150"/>
            <a:ext cx="654197" cy="390748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 B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423564" y="2561150"/>
            <a:ext cx="654197" cy="390748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 A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078020" y="2558473"/>
            <a:ext cx="688953" cy="390748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 C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250792" y="3123587"/>
            <a:ext cx="688953" cy="41751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Analysis Workflow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423564" y="3123587"/>
            <a:ext cx="688953" cy="417511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Trade Workflow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906315" y="3674916"/>
            <a:ext cx="688953" cy="41751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Trades Access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731172" y="3674916"/>
            <a:ext cx="688953" cy="41751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Workflow Access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532719" y="3674916"/>
            <a:ext cx="688953" cy="41751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Customer Access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Can 16"/>
          <p:cNvSpPr/>
          <p:nvPr/>
        </p:nvSpPr>
        <p:spPr>
          <a:xfrm>
            <a:off x="9776993" y="4266792"/>
            <a:ext cx="597310" cy="401453"/>
          </a:xfrm>
          <a:prstGeom prst="can">
            <a:avLst/>
          </a:prstGeom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Workflow</a:t>
            </a:r>
          </a:p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Storage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Can 17"/>
          <p:cNvSpPr/>
          <p:nvPr/>
        </p:nvSpPr>
        <p:spPr>
          <a:xfrm>
            <a:off x="10578540" y="4266792"/>
            <a:ext cx="597310" cy="401453"/>
          </a:xfrm>
          <a:prstGeom prst="can">
            <a:avLst/>
          </a:prstGeom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Customer</a:t>
            </a:r>
          </a:p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Storage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587241" y="2753847"/>
            <a:ext cx="979922" cy="37742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Trading Web Portal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145761" y="3208827"/>
            <a:ext cx="880510" cy="35157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Customer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111481" y="3213997"/>
            <a:ext cx="880510" cy="35157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Stock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077203" y="3213997"/>
            <a:ext cx="880510" cy="35157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Report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042924" y="3208827"/>
            <a:ext cx="880510" cy="35157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Can 24"/>
          <p:cNvSpPr/>
          <p:nvPr/>
        </p:nvSpPr>
        <p:spPr>
          <a:xfrm>
            <a:off x="4699631" y="3699998"/>
            <a:ext cx="738493" cy="387767"/>
          </a:xfrm>
          <a:prstGeom prst="ca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Trades DB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Can 25"/>
          <p:cNvSpPr/>
          <p:nvPr/>
        </p:nvSpPr>
        <p:spPr>
          <a:xfrm>
            <a:off x="5587241" y="3699998"/>
            <a:ext cx="930216" cy="387767"/>
          </a:xfrm>
          <a:prstGeom prst="ca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Customers DB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Can 26"/>
          <p:cNvSpPr/>
          <p:nvPr/>
        </p:nvSpPr>
        <p:spPr>
          <a:xfrm>
            <a:off x="6654728" y="3699998"/>
            <a:ext cx="738493" cy="387767"/>
          </a:xfrm>
          <a:prstGeom prst="ca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Reports DB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691495" y="2524949"/>
            <a:ext cx="729103" cy="367308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Trading Web Portal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89963" y="3020261"/>
            <a:ext cx="610227" cy="36675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Buying Stocks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95228" y="3506940"/>
            <a:ext cx="610227" cy="40626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Selling Stocks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691495" y="3506940"/>
            <a:ext cx="729103" cy="40626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 Processing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788211" y="3506941"/>
            <a:ext cx="644445" cy="40626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Analyzing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788211" y="3020261"/>
            <a:ext cx="644445" cy="36675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Reporting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691495" y="3020261"/>
            <a:ext cx="729103" cy="366752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Trade Scheduling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Can 35"/>
          <p:cNvSpPr/>
          <p:nvPr/>
        </p:nvSpPr>
        <p:spPr>
          <a:xfrm>
            <a:off x="1211129" y="4027574"/>
            <a:ext cx="626449" cy="439100"/>
          </a:xfrm>
          <a:prstGeom prst="ca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Trades DB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" name="Can 36"/>
          <p:cNvSpPr/>
          <p:nvPr/>
        </p:nvSpPr>
        <p:spPr>
          <a:xfrm>
            <a:off x="2277145" y="4028418"/>
            <a:ext cx="626449" cy="439100"/>
          </a:xfrm>
          <a:prstGeom prst="ca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Reports DB</a:t>
            </a:r>
            <a:endParaRPr lang="en-US" sz="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524353" y="1587537"/>
            <a:ext cx="1379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Functional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227782" y="1587537"/>
            <a:ext cx="172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Object Oriented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9602032" y="1604770"/>
            <a:ext cx="172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71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-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House Analogy</a:t>
            </a:r>
          </a:p>
          <a:p>
            <a:pPr lvl="1"/>
            <a:r>
              <a:rPr lang="en-US" dirty="0" smtClean="0"/>
              <a:t>When building a house, how many views of the house are there?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326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– House Analogy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Structure Diagram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606" y="1965960"/>
            <a:ext cx="5032812" cy="414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350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- House Analogy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Electrical Diagram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709" y="1769633"/>
            <a:ext cx="5842721" cy="466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73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IDesign</a:t>
            </a:r>
            <a:r>
              <a:rPr lang="en-US" dirty="0"/>
              <a:t> - House Analogy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Landscape Diagram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336" y="1797194"/>
            <a:ext cx="57150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74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-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abstractions:</a:t>
            </a:r>
          </a:p>
          <a:p>
            <a:pPr lvl="1"/>
            <a:r>
              <a:rPr lang="en-US" dirty="0" smtClean="0"/>
              <a:t>Clients: Website, </a:t>
            </a:r>
            <a:r>
              <a:rPr lang="en-US" dirty="0" err="1" smtClean="0"/>
              <a:t>WebAPI</a:t>
            </a:r>
            <a:r>
              <a:rPr lang="en-US" dirty="0" smtClean="0"/>
              <a:t>, UI</a:t>
            </a:r>
          </a:p>
          <a:p>
            <a:pPr lvl="1"/>
            <a:r>
              <a:rPr lang="en-US" dirty="0" smtClean="0"/>
              <a:t>Managers: Manages sequence of actions</a:t>
            </a:r>
          </a:p>
          <a:p>
            <a:pPr lvl="1"/>
            <a:r>
              <a:rPr lang="en-US" dirty="0" smtClean="0"/>
              <a:t>Engines: Applies algorithms and business rules</a:t>
            </a:r>
          </a:p>
          <a:p>
            <a:pPr lvl="1"/>
            <a:r>
              <a:rPr lang="en-US" dirty="0" smtClean="0"/>
              <a:t>Accessors: Access Data and resources</a:t>
            </a:r>
          </a:p>
          <a:p>
            <a:pPr lvl="1"/>
            <a:r>
              <a:rPr lang="en-US" dirty="0" smtClean="0"/>
              <a:t>Resources: Data storage or data retrieval points</a:t>
            </a:r>
          </a:p>
          <a:p>
            <a:pPr lvl="1"/>
            <a:r>
              <a:rPr lang="en-US" dirty="0" smtClean="0"/>
              <a:t>Utilities: Span all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264077" y="1283860"/>
            <a:ext cx="1099128" cy="572654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Client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264077" y="2067566"/>
            <a:ext cx="1099128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Manager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264077" y="2807860"/>
            <a:ext cx="1099128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Engine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264077" y="3513287"/>
            <a:ext cx="1099128" cy="57265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Accessor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Can 7"/>
          <p:cNvSpPr/>
          <p:nvPr/>
        </p:nvSpPr>
        <p:spPr>
          <a:xfrm>
            <a:off x="9264077" y="4313391"/>
            <a:ext cx="1099128" cy="563418"/>
          </a:xfrm>
          <a:prstGeom prst="can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Resource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264077" y="5092706"/>
            <a:ext cx="1099128" cy="572654"/>
          </a:xfrm>
          <a:prstGeom prst="rect">
            <a:avLst/>
          </a:prstGeom>
          <a:solidFill>
            <a:srgbClr val="FF66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Utility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7511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-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Services can only call down</a:t>
            </a:r>
          </a:p>
          <a:p>
            <a:pPr lvl="1"/>
            <a:r>
              <a:rPr lang="en-US" dirty="0" smtClean="0"/>
              <a:t>Except for utilities.</a:t>
            </a:r>
          </a:p>
          <a:p>
            <a:r>
              <a:rPr lang="en-US" dirty="0" smtClean="0"/>
              <a:t>Following are not allowed:</a:t>
            </a:r>
          </a:p>
          <a:p>
            <a:pPr lvl="1"/>
            <a:r>
              <a:rPr lang="en-US" dirty="0" smtClean="0"/>
              <a:t>Manager to Manager (synchronously)</a:t>
            </a:r>
          </a:p>
          <a:p>
            <a:pPr lvl="1"/>
            <a:r>
              <a:rPr lang="en-US" dirty="0" smtClean="0"/>
              <a:t>Client to Engine</a:t>
            </a:r>
          </a:p>
          <a:p>
            <a:pPr lvl="1"/>
            <a:r>
              <a:rPr lang="en-US" dirty="0" smtClean="0"/>
              <a:t>Client to Accessor</a:t>
            </a:r>
          </a:p>
          <a:p>
            <a:pPr lvl="1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264077" y="1283860"/>
            <a:ext cx="1099128" cy="572654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Client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264077" y="2067566"/>
            <a:ext cx="1099128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Manager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264077" y="2807860"/>
            <a:ext cx="1099128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Engine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264077" y="3513287"/>
            <a:ext cx="1099128" cy="57265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Accessor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Can 7"/>
          <p:cNvSpPr/>
          <p:nvPr/>
        </p:nvSpPr>
        <p:spPr>
          <a:xfrm>
            <a:off x="9264077" y="4313391"/>
            <a:ext cx="1099128" cy="563418"/>
          </a:xfrm>
          <a:prstGeom prst="can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Resource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264077" y="5092706"/>
            <a:ext cx="1099128" cy="572654"/>
          </a:xfrm>
          <a:prstGeom prst="rect">
            <a:avLst/>
          </a:prstGeom>
          <a:solidFill>
            <a:srgbClr val="FF66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Utility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8136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Diagrams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Flow Diagram (Call Chain)</a:t>
            </a:r>
          </a:p>
          <a:p>
            <a:pPr lvl="1"/>
            <a:r>
              <a:rPr lang="en-US" dirty="0" smtClean="0"/>
              <a:t>Defines a set of services and interactions to satisfy a unique activity.</a:t>
            </a:r>
            <a:r>
              <a:rPr lang="en-US" baseline="30000" dirty="0" smtClean="0"/>
              <a:t>2</a:t>
            </a:r>
          </a:p>
          <a:p>
            <a:pPr lvl="1"/>
            <a:r>
              <a:rPr lang="en-US" dirty="0" smtClean="0"/>
              <a:t>Show the interaction but does not show the sequence or order of events.</a:t>
            </a:r>
            <a:r>
              <a:rPr lang="en-US" baseline="30000" dirty="0" smtClean="0"/>
              <a:t>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36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28477" y="1868399"/>
            <a:ext cx="1099128" cy="572654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Website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828477" y="3044651"/>
            <a:ext cx="1099128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Trade Manager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828477" y="4301834"/>
            <a:ext cx="1099128" cy="57265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Trade Accessor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Can 17"/>
          <p:cNvSpPr/>
          <p:nvPr/>
        </p:nvSpPr>
        <p:spPr>
          <a:xfrm>
            <a:off x="3828477" y="5478086"/>
            <a:ext cx="1099128" cy="563418"/>
          </a:xfrm>
          <a:prstGeom prst="can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Trades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23243" y="442676"/>
            <a:ext cx="9875520" cy="61026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Simple Flow Diagram – Place a trade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 </a:t>
            </a:r>
            <a:endParaRPr lang="en-US" sz="3200" dirty="0"/>
          </a:p>
        </p:txBody>
      </p:sp>
      <p:cxnSp>
        <p:nvCxnSpPr>
          <p:cNvPr id="3" name="Straight Arrow Connector 2"/>
          <p:cNvCxnSpPr>
            <a:stCxn id="4" idx="2"/>
            <a:endCxn id="9" idx="0"/>
          </p:cNvCxnSpPr>
          <p:nvPr/>
        </p:nvCxnSpPr>
        <p:spPr>
          <a:xfrm>
            <a:off x="4378041" y="2441053"/>
            <a:ext cx="0" cy="6035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9" idx="2"/>
            <a:endCxn id="15" idx="0"/>
          </p:cNvCxnSpPr>
          <p:nvPr/>
        </p:nvCxnSpPr>
        <p:spPr>
          <a:xfrm>
            <a:off x="4378041" y="3617305"/>
            <a:ext cx="0" cy="6845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5" idx="2"/>
            <a:endCxn id="18" idx="1"/>
          </p:cNvCxnSpPr>
          <p:nvPr/>
        </p:nvCxnSpPr>
        <p:spPr>
          <a:xfrm>
            <a:off x="4378041" y="4874488"/>
            <a:ext cx="0" cy="6035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695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255832" y="1166450"/>
            <a:ext cx="1367991" cy="572654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Background Service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390263" y="2239787"/>
            <a:ext cx="1099128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Analysis Manager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879392" y="4521925"/>
            <a:ext cx="1099128" cy="57265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Pricing Accessor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Can 17"/>
          <p:cNvSpPr/>
          <p:nvPr/>
        </p:nvSpPr>
        <p:spPr>
          <a:xfrm>
            <a:off x="3879392" y="5667656"/>
            <a:ext cx="1099128" cy="563418"/>
          </a:xfrm>
          <a:prstGeom prst="can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Pricing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23243" y="442676"/>
            <a:ext cx="9875520" cy="61026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More Complex Flow Diagram – Analyze Scheduled Trades</a:t>
            </a:r>
            <a:r>
              <a:rPr lang="en-US" sz="3200" baseline="30000" dirty="0"/>
              <a:t>2</a:t>
            </a:r>
            <a:endParaRPr lang="en-US" sz="3200" dirty="0"/>
          </a:p>
        </p:txBody>
      </p:sp>
      <p:cxnSp>
        <p:nvCxnSpPr>
          <p:cNvPr id="3" name="Straight Arrow Connector 2"/>
          <p:cNvCxnSpPr>
            <a:stCxn id="4" idx="2"/>
            <a:endCxn id="9" idx="0"/>
          </p:cNvCxnSpPr>
          <p:nvPr/>
        </p:nvCxnSpPr>
        <p:spPr>
          <a:xfrm flipH="1">
            <a:off x="5939827" y="1739104"/>
            <a:ext cx="1" cy="5006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9" idx="2"/>
            <a:endCxn id="11" idx="0"/>
          </p:cNvCxnSpPr>
          <p:nvPr/>
        </p:nvCxnSpPr>
        <p:spPr>
          <a:xfrm flipH="1">
            <a:off x="4428956" y="2812441"/>
            <a:ext cx="1510871" cy="6396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5" idx="2"/>
            <a:endCxn id="18" idx="1"/>
          </p:cNvCxnSpPr>
          <p:nvPr/>
        </p:nvCxnSpPr>
        <p:spPr>
          <a:xfrm>
            <a:off x="4428956" y="5094579"/>
            <a:ext cx="0" cy="5730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879392" y="3452089"/>
            <a:ext cx="1099128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Pricing Engine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1" name="Straight Arrow Connector 20"/>
          <p:cNvCxnSpPr>
            <a:stCxn id="9" idx="3"/>
            <a:endCxn id="27" idx="1"/>
          </p:cNvCxnSpPr>
          <p:nvPr/>
        </p:nvCxnSpPr>
        <p:spPr>
          <a:xfrm>
            <a:off x="6489391" y="2526114"/>
            <a:ext cx="2127853" cy="14468"/>
          </a:xfrm>
          <a:prstGeom prst="straightConnector1">
            <a:avLst/>
          </a:prstGeom>
          <a:ln w="222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9" idx="2"/>
            <a:endCxn id="31" idx="0"/>
          </p:cNvCxnSpPr>
          <p:nvPr/>
        </p:nvCxnSpPr>
        <p:spPr>
          <a:xfrm>
            <a:off x="5939827" y="2812441"/>
            <a:ext cx="1587248" cy="17094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9" idx="2"/>
            <a:endCxn id="30" idx="0"/>
          </p:cNvCxnSpPr>
          <p:nvPr/>
        </p:nvCxnSpPr>
        <p:spPr>
          <a:xfrm>
            <a:off x="5939827" y="2812441"/>
            <a:ext cx="17463" cy="17094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1" idx="2"/>
            <a:endCxn id="15" idx="0"/>
          </p:cNvCxnSpPr>
          <p:nvPr/>
        </p:nvCxnSpPr>
        <p:spPr>
          <a:xfrm>
            <a:off x="4428956" y="4024743"/>
            <a:ext cx="0" cy="4971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30" idx="2"/>
            <a:endCxn id="34" idx="1"/>
          </p:cNvCxnSpPr>
          <p:nvPr/>
        </p:nvCxnSpPr>
        <p:spPr>
          <a:xfrm>
            <a:off x="5957290" y="5094579"/>
            <a:ext cx="2595" cy="5741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31" idx="2"/>
            <a:endCxn id="35" idx="1"/>
          </p:cNvCxnSpPr>
          <p:nvPr/>
        </p:nvCxnSpPr>
        <p:spPr>
          <a:xfrm>
            <a:off x="7527075" y="5094579"/>
            <a:ext cx="0" cy="5730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8617244" y="2254255"/>
            <a:ext cx="1351946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Notification Manager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407726" y="4521925"/>
            <a:ext cx="1099128" cy="57265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Trade Accessor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936060" y="4521925"/>
            <a:ext cx="1182030" cy="57265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 Data Accessor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Can 33"/>
          <p:cNvSpPr/>
          <p:nvPr/>
        </p:nvSpPr>
        <p:spPr>
          <a:xfrm>
            <a:off x="5410321" y="5668689"/>
            <a:ext cx="1099128" cy="563418"/>
          </a:xfrm>
          <a:prstGeom prst="can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Trades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5" name="Can 34"/>
          <p:cNvSpPr/>
          <p:nvPr/>
        </p:nvSpPr>
        <p:spPr>
          <a:xfrm>
            <a:off x="6936059" y="5667656"/>
            <a:ext cx="1182031" cy="563418"/>
          </a:xfrm>
          <a:prstGeom prst="can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Feed Data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10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0"/>
            <a:ext cx="5731933" cy="4038600"/>
          </a:xfrm>
        </p:spPr>
        <p:txBody>
          <a:bodyPr/>
          <a:lstStyle/>
          <a:p>
            <a:r>
              <a:rPr lang="en-US" dirty="0" smtClean="0"/>
              <a:t>Developed by Juval Lowy</a:t>
            </a:r>
          </a:p>
          <a:p>
            <a:pPr lvl="1"/>
            <a:r>
              <a:rPr lang="en-US" dirty="0" smtClean="0"/>
              <a:t>Principal of </a:t>
            </a:r>
            <a:r>
              <a:rPr lang="en-US" dirty="0" err="1" smtClean="0"/>
              <a:t>IDesign</a:t>
            </a:r>
            <a:endParaRPr lang="en-US" dirty="0" smtClean="0"/>
          </a:p>
          <a:p>
            <a:pPr lvl="1"/>
            <a:r>
              <a:rPr lang="en-US" dirty="0" smtClean="0"/>
              <a:t>Architect</a:t>
            </a:r>
          </a:p>
          <a:p>
            <a:pPr lvl="1"/>
            <a:r>
              <a:rPr lang="en-US" dirty="0" smtClean="0"/>
              <a:t>Written books </a:t>
            </a:r>
          </a:p>
          <a:p>
            <a:pPr lvl="1"/>
            <a:r>
              <a:rPr lang="en-US" dirty="0" smtClean="0"/>
              <a:t>Recognized Software Legend by Microsoft</a:t>
            </a:r>
          </a:p>
          <a:p>
            <a:pPr lvl="1"/>
            <a:r>
              <a:rPr lang="en-US" dirty="0" smtClean="0"/>
              <a:t>Training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323" y="1421966"/>
            <a:ext cx="3629025" cy="47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0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Diagrams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Flow Diagram (Call Chain)</a:t>
            </a:r>
          </a:p>
          <a:p>
            <a:pPr lvl="1"/>
            <a:r>
              <a:rPr lang="en-US" dirty="0"/>
              <a:t>Defines a set of services and interactions to satisfy a unique activity.</a:t>
            </a:r>
          </a:p>
          <a:p>
            <a:pPr lvl="1"/>
            <a:r>
              <a:rPr lang="en-US" dirty="0"/>
              <a:t>Show the interaction but does not show the sequence or order of events.</a:t>
            </a:r>
          </a:p>
          <a:p>
            <a:r>
              <a:rPr lang="en-US" dirty="0" smtClean="0"/>
              <a:t>Static Diagrams</a:t>
            </a:r>
          </a:p>
          <a:p>
            <a:pPr lvl="1"/>
            <a:r>
              <a:rPr lang="en-US" dirty="0" smtClean="0"/>
              <a:t>One diagram that shows all the Clients, Managers, Engines, Accessors, Utilities and Resources of a system in one diagram.  All flow diagram pieces.</a:t>
            </a:r>
          </a:p>
          <a:p>
            <a:pPr lvl="1"/>
            <a:r>
              <a:rPr lang="en-US" dirty="0" smtClean="0"/>
              <a:t>Shows the “structure” of your system.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190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53677" y="1773387"/>
            <a:ext cx="1099128" cy="572654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Website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28477" y="1773387"/>
            <a:ext cx="1334650" cy="572654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Background Service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606148" y="2948259"/>
            <a:ext cx="1099128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 Manager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703458" y="2949639"/>
            <a:ext cx="1362359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Notification Manager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28477" y="2948259"/>
            <a:ext cx="1334650" cy="57403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Analysis</a:t>
            </a:r>
          </a:p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Manager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253677" y="2949639"/>
            <a:ext cx="1099128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Trade Manager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53677" y="3677931"/>
            <a:ext cx="1099128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Email Engine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8477" y="3677931"/>
            <a:ext cx="1099128" cy="572654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Pricing Engine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606148" y="4712864"/>
            <a:ext cx="1099128" cy="57265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Email Accessor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461003" y="4681687"/>
            <a:ext cx="1318488" cy="57265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 Data Accessor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828477" y="4681687"/>
            <a:ext cx="1099128" cy="57265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Trade Accessor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253677" y="4681687"/>
            <a:ext cx="1099128" cy="57265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Pricing Accessor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Can 16"/>
          <p:cNvSpPr/>
          <p:nvPr/>
        </p:nvSpPr>
        <p:spPr>
          <a:xfrm>
            <a:off x="5570683" y="5689157"/>
            <a:ext cx="1208808" cy="563418"/>
          </a:xfrm>
          <a:prstGeom prst="can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Feed Data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Can 17"/>
          <p:cNvSpPr/>
          <p:nvPr/>
        </p:nvSpPr>
        <p:spPr>
          <a:xfrm>
            <a:off x="3828477" y="5712257"/>
            <a:ext cx="1099128" cy="563418"/>
          </a:xfrm>
          <a:prstGeom prst="can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Trades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Can 18"/>
          <p:cNvSpPr/>
          <p:nvPr/>
        </p:nvSpPr>
        <p:spPr>
          <a:xfrm>
            <a:off x="2253677" y="5689157"/>
            <a:ext cx="1099128" cy="563418"/>
          </a:xfrm>
          <a:prstGeom prst="can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Pricing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23243" y="442676"/>
            <a:ext cx="9875520" cy="61026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Sample Static Diagram – Trading System</a:t>
            </a:r>
            <a:r>
              <a:rPr lang="en-US" sz="3200" baseline="30000" dirty="0"/>
              <a:t>2</a:t>
            </a:r>
            <a:endParaRPr lang="en-US" sz="3200" dirty="0"/>
          </a:p>
        </p:txBody>
      </p:sp>
      <p:sp>
        <p:nvSpPr>
          <p:cNvPr id="21" name="TextBox 20"/>
          <p:cNvSpPr txBox="1"/>
          <p:nvPr/>
        </p:nvSpPr>
        <p:spPr>
          <a:xfrm>
            <a:off x="695036" y="1907495"/>
            <a:ext cx="785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Client</a:t>
            </a:r>
            <a:endParaRPr lang="en-US" b="1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34109" y="2613891"/>
            <a:ext cx="9430327" cy="19695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04538" y="4382777"/>
            <a:ext cx="9359898" cy="7621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95036" y="3710718"/>
            <a:ext cx="1226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Business Logic</a:t>
            </a:r>
            <a:endParaRPr lang="en-US" b="1" dirty="0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523243" y="5508218"/>
            <a:ext cx="9341193" cy="30735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95036" y="4630443"/>
            <a:ext cx="1226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Resource Access</a:t>
            </a:r>
            <a:endParaRPr lang="en-US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706010" y="5634200"/>
            <a:ext cx="1226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Data</a:t>
            </a:r>
            <a:endParaRPr lang="en-US" b="1" dirty="0"/>
          </a:p>
        </p:txBody>
      </p:sp>
      <p:sp>
        <p:nvSpPr>
          <p:cNvPr id="29" name="Rectangle 28"/>
          <p:cNvSpPr/>
          <p:nvPr/>
        </p:nvSpPr>
        <p:spPr>
          <a:xfrm>
            <a:off x="7600379" y="5694483"/>
            <a:ext cx="1318488" cy="57265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SMTP Service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516527" y="703505"/>
            <a:ext cx="981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Utilities</a:t>
            </a:r>
            <a:endParaRPr lang="en-US" b="1" dirty="0"/>
          </a:p>
        </p:txBody>
      </p:sp>
      <p:sp>
        <p:nvSpPr>
          <p:cNvPr id="37" name="Rectangle 36"/>
          <p:cNvSpPr/>
          <p:nvPr/>
        </p:nvSpPr>
        <p:spPr>
          <a:xfrm>
            <a:off x="10398763" y="618836"/>
            <a:ext cx="1192878" cy="5648301"/>
          </a:xfrm>
          <a:prstGeom prst="rect">
            <a:avLst/>
          </a:prstGeom>
          <a:noFill/>
          <a:ln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0457645" y="1519507"/>
            <a:ext cx="1099128" cy="572654"/>
          </a:xfrm>
          <a:prstGeom prst="rect">
            <a:avLst/>
          </a:prstGeom>
          <a:solidFill>
            <a:srgbClr val="FF66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Security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0457645" y="2252504"/>
            <a:ext cx="1099128" cy="572654"/>
          </a:xfrm>
          <a:prstGeom prst="rect">
            <a:avLst/>
          </a:prstGeom>
          <a:solidFill>
            <a:srgbClr val="FF66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Logging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137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Diagrams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Flow Diagram (Call Chain)</a:t>
            </a:r>
          </a:p>
          <a:p>
            <a:pPr lvl="1"/>
            <a:r>
              <a:rPr lang="en-US" dirty="0"/>
              <a:t>Defines a set of services and interactions to satisfy a unique activity</a:t>
            </a:r>
            <a:r>
              <a:rPr lang="en-US" dirty="0" smtClean="0"/>
              <a:t>.</a:t>
            </a:r>
            <a:r>
              <a:rPr lang="en-US" baseline="30000" dirty="0"/>
              <a:t> 2</a:t>
            </a:r>
            <a:endParaRPr lang="en-US" dirty="0"/>
          </a:p>
          <a:p>
            <a:pPr lvl="1"/>
            <a:r>
              <a:rPr lang="en-US" dirty="0"/>
              <a:t>Show the interaction but does not show the sequence or order of </a:t>
            </a:r>
            <a:r>
              <a:rPr lang="en-US" dirty="0" smtClean="0"/>
              <a:t>events.</a:t>
            </a:r>
            <a:r>
              <a:rPr lang="en-US" baseline="30000" dirty="0"/>
              <a:t> 2</a:t>
            </a:r>
            <a:endParaRPr lang="en-US" dirty="0"/>
          </a:p>
          <a:p>
            <a:r>
              <a:rPr lang="en-US" dirty="0" smtClean="0"/>
              <a:t>Static Diagrams</a:t>
            </a:r>
          </a:p>
          <a:p>
            <a:pPr lvl="1"/>
            <a:r>
              <a:rPr lang="en-US" dirty="0" smtClean="0"/>
              <a:t>One diagram that shows all the Clients, Managers, Engines, Accessors, Utilities and Resources of a system in one diagram.  All flow diagram pieces.</a:t>
            </a:r>
          </a:p>
          <a:p>
            <a:pPr lvl="1"/>
            <a:r>
              <a:rPr lang="en-US" dirty="0" smtClean="0"/>
              <a:t>Shows the “structure” of your system.</a:t>
            </a:r>
          </a:p>
          <a:p>
            <a:r>
              <a:rPr lang="en-US" dirty="0" smtClean="0"/>
              <a:t>Other</a:t>
            </a:r>
          </a:p>
          <a:p>
            <a:pPr lvl="1"/>
            <a:r>
              <a:rPr lang="en-US" dirty="0" smtClean="0"/>
              <a:t>Requirements/User Story Spreadsheet</a:t>
            </a:r>
          </a:p>
          <a:p>
            <a:pPr lvl="1"/>
            <a:r>
              <a:rPr lang="en-US" dirty="0" smtClean="0"/>
              <a:t>Security Diagrams – Similar to flow diagrams but show points of security checks.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1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Demo/Samples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06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Reasons I like </a:t>
            </a:r>
            <a:r>
              <a:rPr lang="en-US" dirty="0" err="1" smtClean="0"/>
              <a:t>IDesign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Over time it should be easy for anyone who has used this process to get comfortable in understanding a project design quickly.</a:t>
            </a:r>
          </a:p>
          <a:p>
            <a:pPr lvl="1"/>
            <a:r>
              <a:rPr lang="en-US" dirty="0" smtClean="0"/>
              <a:t>Code is typically similarly laid out.</a:t>
            </a:r>
          </a:p>
          <a:p>
            <a:pPr lvl="1"/>
            <a:r>
              <a:rPr lang="en-US" dirty="0" smtClean="0"/>
              <a:t>Naming is familiar.</a:t>
            </a:r>
          </a:p>
          <a:p>
            <a:r>
              <a:rPr lang="en-US" dirty="0" smtClean="0"/>
              <a:t>Ramp up time is decreased when moving developers onto a project.</a:t>
            </a:r>
          </a:p>
          <a:p>
            <a:r>
              <a:rPr lang="en-US" dirty="0" smtClean="0"/>
              <a:t>In theory, coding modifications for requirements changes should be decreased.</a:t>
            </a:r>
          </a:p>
          <a:p>
            <a:pPr lvl="1"/>
            <a:r>
              <a:rPr lang="en-US" dirty="0" smtClean="0"/>
              <a:t>Faster delivery</a:t>
            </a:r>
          </a:p>
          <a:p>
            <a:r>
              <a:rPr lang="en-US" dirty="0" smtClean="0"/>
              <a:t>It makes sense.</a:t>
            </a:r>
          </a:p>
          <a:p>
            <a:pPr lvl="1"/>
            <a:r>
              <a:rPr lang="en-US" dirty="0" smtClean="0"/>
              <a:t>Listen to Juval’s videos.  He does a very good job of explaining reasons behind his method and he uses sound reasoning.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15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Reasons I struggle with </a:t>
            </a:r>
            <a:r>
              <a:rPr lang="en-US" dirty="0" err="1" smtClean="0"/>
              <a:t>IDesign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Identifying areas of volatility is not intuitive.</a:t>
            </a:r>
          </a:p>
          <a:p>
            <a:pPr lvl="1"/>
            <a:r>
              <a:rPr lang="en-US" dirty="0" smtClean="0"/>
              <a:t>Decomposing systems using this method can be a struggle at first.  I HOPE it gets easier over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65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02920" indent="-45720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  <a:hlinkClick r:id="rId2"/>
              </a:rPr>
              <a:t>Interview: Juval explains the </a:t>
            </a:r>
            <a:r>
              <a:rPr lang="en-US" dirty="0" err="1" smtClean="0">
                <a:solidFill>
                  <a:srgbClr val="0070C0"/>
                </a:solidFill>
                <a:hlinkClick r:id="rId2"/>
              </a:rPr>
              <a:t>IDesign</a:t>
            </a:r>
            <a:r>
              <a:rPr lang="en-US" dirty="0" smtClean="0">
                <a:solidFill>
                  <a:srgbClr val="0070C0"/>
                </a:solidFill>
                <a:hlinkClick r:id="rId2"/>
              </a:rPr>
              <a:t> Method</a:t>
            </a:r>
            <a:endParaRPr lang="en-US" dirty="0" smtClean="0">
              <a:solidFill>
                <a:srgbClr val="0070C0"/>
              </a:solidFill>
            </a:endParaRPr>
          </a:p>
          <a:p>
            <a:pPr marL="502920" indent="-45720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Don’t Panic Labs slides</a:t>
            </a:r>
          </a:p>
          <a:p>
            <a:pPr marL="502920" indent="-45720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  <a:hlinkClick r:id="rId3"/>
              </a:rPr>
              <a:t>Zen of Architecture</a:t>
            </a:r>
            <a:endParaRPr lang="en-US" dirty="0" smtClean="0">
              <a:solidFill>
                <a:srgbClr val="0070C0"/>
              </a:solidFill>
            </a:endParaRPr>
          </a:p>
          <a:p>
            <a:pPr marL="502920" indent="-45720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  <a:hlinkClick r:id="rId4"/>
              </a:rPr>
              <a:t>A Modular Approach to Development Process</a:t>
            </a:r>
            <a:endParaRPr lang="en-US" dirty="0" smtClean="0">
              <a:solidFill>
                <a:srgbClr val="0070C0"/>
              </a:solidFill>
            </a:endParaRPr>
          </a:p>
          <a:p>
            <a:pPr marL="502920" indent="-457200">
              <a:buFont typeface="+mj-lt"/>
              <a:buAutoNum type="arabicPeriod"/>
            </a:pPr>
            <a:r>
              <a:rPr lang="en-US" dirty="0" smtClean="0">
                <a:solidFill>
                  <a:srgbClr val="0070C0"/>
                </a:solidFill>
                <a:hlinkClick r:id="rId5"/>
              </a:rPr>
              <a:t>You Tube </a:t>
            </a:r>
            <a:r>
              <a:rPr lang="en-US" dirty="0" err="1" smtClean="0">
                <a:solidFill>
                  <a:srgbClr val="0070C0"/>
                </a:solidFill>
                <a:hlinkClick r:id="rId5"/>
              </a:rPr>
              <a:t>IDesign</a:t>
            </a:r>
            <a:r>
              <a:rPr lang="en-US" dirty="0" smtClean="0">
                <a:solidFill>
                  <a:srgbClr val="0070C0"/>
                </a:solidFill>
                <a:hlinkClick r:id="rId5"/>
              </a:rPr>
              <a:t> Channel</a:t>
            </a:r>
            <a:endParaRPr lang="en-US" dirty="0" smtClean="0">
              <a:solidFill>
                <a:srgbClr val="0070C0"/>
              </a:solidFill>
            </a:endParaRPr>
          </a:p>
          <a:p>
            <a:pPr marL="502920" indent="-457200">
              <a:buFont typeface="+mj-lt"/>
              <a:buAutoNum type="arabicPeriod"/>
            </a:pPr>
            <a:r>
              <a:rPr lang="en-US" dirty="0" err="1" smtClean="0">
                <a:solidFill>
                  <a:srgbClr val="0070C0"/>
                </a:solidFill>
                <a:hlinkClick r:id="rId6"/>
              </a:rPr>
              <a:t>IDesign</a:t>
            </a:r>
            <a:r>
              <a:rPr lang="en-US" dirty="0" smtClean="0">
                <a:solidFill>
                  <a:srgbClr val="0070C0"/>
                </a:solidFill>
                <a:hlinkClick r:id="rId6"/>
              </a:rPr>
              <a:t> Website</a:t>
            </a:r>
            <a:endParaRPr lang="en-US" dirty="0" smtClean="0">
              <a:solidFill>
                <a:srgbClr val="0070C0"/>
              </a:solidFill>
            </a:endParaRPr>
          </a:p>
          <a:p>
            <a:pPr marL="502920" indent="-457200">
              <a:buFont typeface="+mj-lt"/>
              <a:buAutoNum type="arabicPeriod"/>
            </a:pPr>
            <a:endParaRPr lang="en-US" dirty="0">
              <a:solidFill>
                <a:srgbClr val="0070C0"/>
              </a:solidFill>
            </a:endParaRPr>
          </a:p>
          <a:p>
            <a:pPr marL="502920" indent="-45720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94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– 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0"/>
            <a:ext cx="10176933" cy="4038600"/>
          </a:xfrm>
        </p:spPr>
        <p:txBody>
          <a:bodyPr/>
          <a:lstStyle/>
          <a:p>
            <a:r>
              <a:rPr lang="en-US" dirty="0" smtClean="0"/>
              <a:t>No Formal Definition</a:t>
            </a:r>
          </a:p>
          <a:p>
            <a:r>
              <a:rPr lang="en-US" dirty="0"/>
              <a:t>My interpretation based on many videos and training (DPL</a:t>
            </a:r>
            <a:r>
              <a:rPr lang="en-US" dirty="0" smtClean="0"/>
              <a:t>)</a:t>
            </a:r>
          </a:p>
          <a:p>
            <a:r>
              <a:rPr lang="en-US" dirty="0" smtClean="0"/>
              <a:t>Set of ideas or processes to guide the architecture and design process of adaptable software.</a:t>
            </a:r>
          </a:p>
          <a:p>
            <a:r>
              <a:rPr lang="en-US" dirty="0" smtClean="0"/>
              <a:t>Created this process out of an idea:</a:t>
            </a:r>
          </a:p>
          <a:p>
            <a:pPr lvl="1"/>
            <a:r>
              <a:rPr lang="en-US" dirty="0" smtClean="0"/>
              <a:t> “Every business problem, regardless of the specifics, you should be able to create a process or method to decompose a system and then the rest of the design process can be mechanized.”</a:t>
            </a:r>
            <a:r>
              <a:rPr lang="en-US" baseline="30000" dirty="0" smtClean="0"/>
              <a:t>1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198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 smtClean="0"/>
              <a:t>Traditional Decomposition Methodologies</a:t>
            </a:r>
            <a:endParaRPr lang="en-US" sz="4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Functional Decomposition</a:t>
            </a:r>
          </a:p>
          <a:p>
            <a:pPr lvl="1"/>
            <a:r>
              <a:rPr lang="en-US" dirty="0" smtClean="0"/>
              <a:t>“If the business process is to do A, then do B, then do C.  Then we write an A service, a B service and a C service.”</a:t>
            </a:r>
            <a:r>
              <a:rPr lang="en-US" baseline="30000" dirty="0" smtClean="0"/>
              <a:t>1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2844796" y="2974113"/>
            <a:ext cx="4812149" cy="3223967"/>
            <a:chOff x="2844796" y="3038765"/>
            <a:chExt cx="4812149" cy="3223967"/>
          </a:xfrm>
        </p:grpSpPr>
        <p:sp>
          <p:nvSpPr>
            <p:cNvPr id="4" name="Rectangle 3"/>
            <p:cNvSpPr/>
            <p:nvPr/>
          </p:nvSpPr>
          <p:spPr>
            <a:xfrm>
              <a:off x="4602019" y="3038765"/>
              <a:ext cx="1279236" cy="6096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Trading Web Portal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2844796" y="3860805"/>
              <a:ext cx="1070664" cy="608678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Buying Stocks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854033" y="4668518"/>
              <a:ext cx="1070664" cy="67425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Selling Stocks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4602018" y="4668518"/>
              <a:ext cx="1279236" cy="67425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Feed Processing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526245" y="4668519"/>
              <a:ext cx="1130700" cy="674255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Analyzing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526245" y="3860805"/>
              <a:ext cx="1130700" cy="608677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Reporting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02018" y="3860805"/>
              <a:ext cx="1279236" cy="608677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Trade Scheduling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1" name="Can 10"/>
            <p:cNvSpPr/>
            <p:nvPr/>
          </p:nvSpPr>
          <p:spPr>
            <a:xfrm>
              <a:off x="3759199" y="5532583"/>
              <a:ext cx="1099127" cy="728748"/>
            </a:xfrm>
            <a:prstGeom prst="can">
              <a:avLst/>
            </a:prstGeom>
            <a:solidFill>
              <a:schemeClr val="accent4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Trades DB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Can 11"/>
            <p:cNvSpPr/>
            <p:nvPr/>
          </p:nvSpPr>
          <p:spPr>
            <a:xfrm>
              <a:off x="5629562" y="5533984"/>
              <a:ext cx="1099127" cy="728748"/>
            </a:xfrm>
            <a:prstGeom prst="can">
              <a:avLst/>
            </a:prstGeom>
            <a:solidFill>
              <a:schemeClr val="accent4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Reports DB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5989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/>
              <a:t>Traditional Decomposition Methodologies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 Oriented Decomposition</a:t>
            </a:r>
          </a:p>
          <a:p>
            <a:pPr lvl="1"/>
            <a:r>
              <a:rPr lang="en-US" dirty="0"/>
              <a:t>Designing by identifying data and procedures that can be grouped together to represent an entity</a:t>
            </a:r>
            <a:r>
              <a:rPr lang="en-US" dirty="0" smtClean="0"/>
              <a:t>.</a:t>
            </a:r>
            <a:endParaRPr lang="en-US" dirty="0"/>
          </a:p>
          <a:p>
            <a:pPr marL="45720" indent="0">
              <a:buNone/>
            </a:pP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3482109" y="3066471"/>
            <a:ext cx="4913746" cy="2475347"/>
            <a:chOff x="3325091" y="3241962"/>
            <a:chExt cx="4913746" cy="2475347"/>
          </a:xfrm>
        </p:grpSpPr>
        <p:sp>
          <p:nvSpPr>
            <p:cNvPr id="4" name="Rectangle 3"/>
            <p:cNvSpPr/>
            <p:nvPr/>
          </p:nvSpPr>
          <p:spPr>
            <a:xfrm>
              <a:off x="5200073" y="3241962"/>
              <a:ext cx="1274618" cy="674255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Trading Web Portal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3325091" y="4147127"/>
              <a:ext cx="1145309" cy="628073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Customer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581236" y="4156363"/>
              <a:ext cx="1145309" cy="628073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Stock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37382" y="4156363"/>
              <a:ext cx="1145309" cy="628073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Report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7093528" y="4147127"/>
              <a:ext cx="1145309" cy="628073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Feed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9" name="Can 8"/>
            <p:cNvSpPr/>
            <p:nvPr/>
          </p:nvSpPr>
          <p:spPr>
            <a:xfrm>
              <a:off x="4045528" y="5024582"/>
              <a:ext cx="960582" cy="692727"/>
            </a:xfrm>
            <a:prstGeom prst="ca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Trades DB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Can 9"/>
            <p:cNvSpPr/>
            <p:nvPr/>
          </p:nvSpPr>
          <p:spPr>
            <a:xfrm>
              <a:off x="5200073" y="5024581"/>
              <a:ext cx="1209963" cy="692727"/>
            </a:xfrm>
            <a:prstGeom prst="ca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Customers DB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1" name="Can 10"/>
            <p:cNvSpPr/>
            <p:nvPr/>
          </p:nvSpPr>
          <p:spPr>
            <a:xfrm>
              <a:off x="6588589" y="5024582"/>
              <a:ext cx="960582" cy="692727"/>
            </a:xfrm>
            <a:prstGeom prst="can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Reports DB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222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Flaws with these Methodologies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Functional</a:t>
            </a:r>
          </a:p>
          <a:p>
            <a:pPr lvl="1"/>
            <a:r>
              <a:rPr lang="en-US" dirty="0" smtClean="0"/>
              <a:t>When requirements change, so do your set of services and the order they are called in.</a:t>
            </a:r>
          </a:p>
          <a:p>
            <a:pPr lvl="1"/>
            <a:r>
              <a:rPr lang="en-US" dirty="0" smtClean="0"/>
              <a:t>Services always do more than just A, B and C so services become bloated (ex Policy validation).</a:t>
            </a:r>
          </a:p>
          <a:p>
            <a:pPr lvl="1"/>
            <a:r>
              <a:rPr lang="en-US" dirty="0" smtClean="0"/>
              <a:t>Couples the design to the current set of use cases.</a:t>
            </a:r>
          </a:p>
          <a:p>
            <a:pPr lvl="2"/>
            <a:r>
              <a:rPr lang="en-US" dirty="0" smtClean="0"/>
              <a:t>Change is highly disruptive</a:t>
            </a:r>
          </a:p>
          <a:p>
            <a:r>
              <a:rPr lang="en-US" dirty="0" smtClean="0"/>
              <a:t>Object Oriented</a:t>
            </a:r>
          </a:p>
          <a:p>
            <a:pPr lvl="1"/>
            <a:r>
              <a:rPr lang="en-US" dirty="0" smtClean="0"/>
              <a:t>Good in theory but difficult in practice.</a:t>
            </a:r>
          </a:p>
          <a:p>
            <a:pPr lvl="1"/>
            <a:r>
              <a:rPr lang="en-US" dirty="0" smtClean="0"/>
              <a:t>Goals are similar to </a:t>
            </a:r>
            <a:r>
              <a:rPr lang="en-US" dirty="0" err="1" smtClean="0"/>
              <a:t>IDesign</a:t>
            </a:r>
            <a:r>
              <a:rPr lang="en-US" dirty="0" smtClean="0"/>
              <a:t> but getting there is more difficult.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689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Look for change (“Areas of Volatility”)</a:t>
            </a:r>
          </a:p>
          <a:p>
            <a:pPr lvl="1"/>
            <a:r>
              <a:rPr lang="en-US" dirty="0" smtClean="0"/>
              <a:t>Where can the system change?  </a:t>
            </a:r>
          </a:p>
          <a:p>
            <a:pPr lvl="1"/>
            <a:r>
              <a:rPr lang="en-US" dirty="0" smtClean="0"/>
              <a:t>Encapsulate the areas of change into services.</a:t>
            </a:r>
          </a:p>
          <a:p>
            <a:r>
              <a:rPr lang="en-US" dirty="0" smtClean="0"/>
              <a:t>Come up with the core set of use </a:t>
            </a:r>
            <a:r>
              <a:rPr lang="en-US" dirty="0"/>
              <a:t>c</a:t>
            </a:r>
            <a:r>
              <a:rPr lang="en-US" dirty="0" smtClean="0"/>
              <a:t>ases and design for those.</a:t>
            </a:r>
          </a:p>
          <a:p>
            <a:pPr lvl="1"/>
            <a:r>
              <a:rPr lang="en-US" dirty="0" smtClean="0"/>
              <a:t>While you may have hundreds of use cases, usually most use cases are variations of a core set of 5 or 6 use cases.</a:t>
            </a:r>
          </a:p>
          <a:p>
            <a:r>
              <a:rPr lang="en-US" dirty="0" smtClean="0"/>
              <a:t>Provides a basic way to document a system.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589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Methodology – Finding Areas of Change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 to your product owner and say, “If this system could only do one thing, what would it be.”</a:t>
            </a:r>
            <a:r>
              <a:rPr lang="en-US" baseline="30000" dirty="0"/>
              <a:t> </a:t>
            </a:r>
            <a:r>
              <a:rPr lang="en-US" baseline="30000" dirty="0" smtClean="0"/>
              <a:t>1</a:t>
            </a:r>
            <a:endParaRPr lang="en-US" dirty="0" smtClean="0"/>
          </a:p>
          <a:p>
            <a:pPr lvl="1"/>
            <a:r>
              <a:rPr lang="en-US" dirty="0" smtClean="0"/>
              <a:t>Design for this.</a:t>
            </a:r>
          </a:p>
          <a:p>
            <a:r>
              <a:rPr lang="en-US" dirty="0" smtClean="0"/>
              <a:t>Go back to the product owner and say, “If the system could only do one more thing, what would it be.”</a:t>
            </a:r>
            <a:r>
              <a:rPr lang="en-US" baseline="30000" dirty="0" smtClean="0"/>
              <a:t>1</a:t>
            </a:r>
          </a:p>
          <a:p>
            <a:pPr lvl="1"/>
            <a:r>
              <a:rPr lang="en-US" dirty="0" smtClean="0"/>
              <a:t>Make sure this isn’t just a variation of the first thing.</a:t>
            </a:r>
          </a:p>
          <a:p>
            <a:pPr lvl="1"/>
            <a:r>
              <a:rPr lang="en-US" dirty="0" smtClean="0"/>
              <a:t>If it is truly something different, design for it.</a:t>
            </a:r>
          </a:p>
          <a:p>
            <a:r>
              <a:rPr lang="en-US" dirty="0" smtClean="0"/>
              <a:t>5 or 6 iterations should lead you to a “good” design.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052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IDesign</a:t>
            </a:r>
            <a:r>
              <a:rPr lang="en-US" dirty="0" smtClean="0"/>
              <a:t> Methodology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2022764" y="2377669"/>
            <a:ext cx="6622471" cy="3649752"/>
            <a:chOff x="2022764" y="2377669"/>
            <a:chExt cx="6622471" cy="3649752"/>
          </a:xfrm>
        </p:grpSpPr>
        <p:sp>
          <p:nvSpPr>
            <p:cNvPr id="5" name="Rectangle 4"/>
            <p:cNvSpPr/>
            <p:nvPr/>
          </p:nvSpPr>
          <p:spPr>
            <a:xfrm>
              <a:off x="6964219" y="2377670"/>
              <a:ext cx="1681016" cy="674255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Trading Web Portal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246253" y="3352800"/>
              <a:ext cx="1342335" cy="720436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Notification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6964218" y="3352800"/>
              <a:ext cx="1681017" cy="720436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Feed Transformation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Can 7"/>
            <p:cNvSpPr/>
            <p:nvPr/>
          </p:nvSpPr>
          <p:spPr>
            <a:xfrm>
              <a:off x="3048000" y="5334694"/>
              <a:ext cx="1213815" cy="692727"/>
            </a:xfrm>
            <a:prstGeom prst="ca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Trades</a:t>
              </a:r>
            </a:p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Storage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3634509" y="2382288"/>
              <a:ext cx="1274618" cy="674255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Feed B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022764" y="2382288"/>
              <a:ext cx="1274618" cy="674255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Feed A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246254" y="2377669"/>
              <a:ext cx="1342334" cy="674255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Feed C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634509" y="3352800"/>
              <a:ext cx="1342335" cy="720436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Analysis Workflow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022764" y="3352800"/>
              <a:ext cx="1342335" cy="720436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Trade Workflow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963341" y="4304146"/>
              <a:ext cx="1342335" cy="72043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Trades Access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570467" y="4304146"/>
              <a:ext cx="1342335" cy="72043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Workflow Access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132176" y="4304145"/>
              <a:ext cx="1342335" cy="72043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Customer Access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7" name="Can 16"/>
            <p:cNvSpPr/>
            <p:nvPr/>
          </p:nvSpPr>
          <p:spPr>
            <a:xfrm>
              <a:off x="4659743" y="5325456"/>
              <a:ext cx="1163781" cy="692727"/>
            </a:xfrm>
            <a:prstGeom prst="ca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Workflow</a:t>
              </a:r>
            </a:p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Storage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8" name="Can 17"/>
            <p:cNvSpPr/>
            <p:nvPr/>
          </p:nvSpPr>
          <p:spPr>
            <a:xfrm>
              <a:off x="6221452" y="5325456"/>
              <a:ext cx="1163781" cy="692727"/>
            </a:xfrm>
            <a:prstGeom prst="can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Customer</a:t>
              </a:r>
            </a:p>
            <a:p>
              <a:pPr algn="ctr"/>
              <a:r>
                <a:rPr lang="en-US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Storage</a:t>
              </a:r>
              <a:endPara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7116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is">
  <a:themeElements>
    <a:clrScheme name="Custom 1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0070C0"/>
      </a:hlink>
      <a:folHlink>
        <a:srgbClr val="0070C0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694A2FD3A30A46BF668099100B135B" ma:contentTypeVersion="1" ma:contentTypeDescription="Create a new document." ma:contentTypeScope="" ma:versionID="c9220a43f9ea3a954a0716e29e94bba8">
  <xsd:schema xmlns:xsd="http://www.w3.org/2001/XMLSchema" xmlns:xs="http://www.w3.org/2001/XMLSchema" xmlns:p="http://schemas.microsoft.com/office/2006/metadata/properties" xmlns:ns2="1bbf9c88-4ca7-4d36-a42c-4bc0e45351f2" targetNamespace="http://schemas.microsoft.com/office/2006/metadata/properties" ma:root="true" ma:fieldsID="d9ae9ae2acba0679dd40cc699643106e" ns2:_="">
    <xsd:import namespace="1bbf9c88-4ca7-4d36-a42c-4bc0e45351f2"/>
    <xsd:element name="properties">
      <xsd:complexType>
        <xsd:sequence>
          <xsd:element name="documentManagement">
            <xsd:complexType>
              <xsd:all>
                <xsd:element ref="ns2: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bf9c88-4ca7-4d36-a42c-4bc0e45351f2" elementFormDefault="qualified">
    <xsd:import namespace="http://schemas.microsoft.com/office/2006/documentManagement/types"/>
    <xsd:import namespace="http://schemas.microsoft.com/office/infopath/2007/PartnerControls"/>
    <xsd:element name="Category" ma:index="8" nillable="true" ma:displayName="Category" ma:internalName="Category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ategory xmlns="1bbf9c88-4ca7-4d36-a42c-4bc0e45351f2">IDesign</Category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273C9AC-BA9F-4E2F-A6A3-B1C889111A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bbf9c88-4ca7-4d36-a42c-4bc0e45351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F6DD222-C36F-4F8A-905F-EECCAB3E9379}">
  <ds:schemaRefs>
    <ds:schemaRef ds:uri="1bbf9c88-4ca7-4d36-a42c-4bc0e45351f2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3AD52C5-78CB-4376-8780-8D5361E9749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1122</TotalTime>
  <Words>1099</Words>
  <Application>Microsoft Office PowerPoint</Application>
  <PresentationFormat>Widescreen</PresentationFormat>
  <Paragraphs>237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Corbel</vt:lpstr>
      <vt:lpstr>Basis</vt:lpstr>
      <vt:lpstr>IDESIGN</vt:lpstr>
      <vt:lpstr>IDesign</vt:lpstr>
      <vt:lpstr>IDesign – What is it?</vt:lpstr>
      <vt:lpstr>Traditional Decomposition Methodologies</vt:lpstr>
      <vt:lpstr>Traditional Decomposition Methodologies</vt:lpstr>
      <vt:lpstr>Flaws with these Methodologies</vt:lpstr>
      <vt:lpstr>IDesign Methodology</vt:lpstr>
      <vt:lpstr>IDesign Methodology – Finding Areas of Change</vt:lpstr>
      <vt:lpstr>IDesign Methodology</vt:lpstr>
      <vt:lpstr>PowerPoint Presentation</vt:lpstr>
      <vt:lpstr>IDesign - Documentation</vt:lpstr>
      <vt:lpstr>IDesign – House Analogy</vt:lpstr>
      <vt:lpstr>IDesign - House Analogy</vt:lpstr>
      <vt:lpstr>IDesign - House Analogy</vt:lpstr>
      <vt:lpstr>IDesign - Documentation</vt:lpstr>
      <vt:lpstr>IDesign - Rules</vt:lpstr>
      <vt:lpstr>IDesign Diagrams</vt:lpstr>
      <vt:lpstr>Simple Flow Diagram – Place a trade2 </vt:lpstr>
      <vt:lpstr>More Complex Flow Diagram – Analyze Scheduled Trades2</vt:lpstr>
      <vt:lpstr>IDesign Diagrams</vt:lpstr>
      <vt:lpstr>Sample Static Diagram – Trading System2</vt:lpstr>
      <vt:lpstr>IDesign Diagrams</vt:lpstr>
      <vt:lpstr>Demo/Samples</vt:lpstr>
      <vt:lpstr>Reasons I like IDesign</vt:lpstr>
      <vt:lpstr>Reasons I struggle with IDesign</vt:lpstr>
      <vt:lpstr>Resources</vt:lpstr>
    </vt:vector>
  </TitlesOfParts>
  <Company>Assurity Life Insurance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IDESIGN</dc:title>
  <dc:creator>Mark Fleharty</dc:creator>
  <cp:lastModifiedBy>Alexis Kennedy</cp:lastModifiedBy>
  <cp:revision>41</cp:revision>
  <dcterms:created xsi:type="dcterms:W3CDTF">2017-04-11T01:25:50Z</dcterms:created>
  <dcterms:modified xsi:type="dcterms:W3CDTF">2018-02-07T19:00:02Z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0x0101006B694A2FD3A30A46BF668099100B135B</vt:lpwstr>
  </property>
</Properties>
</file>

<file path=docProps/thumbnail.jpeg>
</file>